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9" r:id="rId2"/>
    <p:sldId id="260"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5A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54" autoAdjust="0"/>
    <p:restoredTop sz="94660"/>
  </p:normalViewPr>
  <p:slideViewPr>
    <p:cSldViewPr snapToGrid="0">
      <p:cViewPr>
        <p:scale>
          <a:sx n="75" d="100"/>
          <a:sy n="75" d="100"/>
        </p:scale>
        <p:origin x="1588" y="-21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2AB865F-367A-4BB5-9A28-06E7C56F72EF}" type="datetimeFigureOut">
              <a:rPr lang="en-GB" smtClean="0"/>
              <a:t>14/10/2021</a:t>
            </a:fld>
            <a:endParaRPr lang="en-GB"/>
          </a:p>
        </p:txBody>
      </p:sp>
      <p:sp>
        <p:nvSpPr>
          <p:cNvPr id="4" name="Slide Image Placeholder 3"/>
          <p:cNvSpPr>
            <a:spLocks noGrp="1" noRot="1" noChangeAspect="1"/>
          </p:cNvSpPr>
          <p:nvPr>
            <p:ph type="sldImg" idx="2"/>
          </p:nvPr>
        </p:nvSpPr>
        <p:spPr>
          <a:xfrm>
            <a:off x="2216150" y="1241425"/>
            <a:ext cx="236537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7332667-6A1B-4620-A3C2-D6CEBDEB46F2}" type="slidenum">
              <a:rPr lang="en-GB" smtClean="0"/>
              <a:t>‹#›</a:t>
            </a:fld>
            <a:endParaRPr lang="en-GB"/>
          </a:p>
        </p:txBody>
      </p:sp>
    </p:spTree>
    <p:extLst>
      <p:ext uri="{BB962C8B-B14F-4D97-AF65-F5344CB8AC3E}">
        <p14:creationId xmlns:p14="http://schemas.microsoft.com/office/powerpoint/2010/main" val="751079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217D8A-7FFB-4436-9720-61D1EA1F98F7}" type="datetimeFigureOut">
              <a:rPr lang="en-GB" smtClean="0"/>
              <a:t>14/10/2021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11239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217D8A-7FFB-4436-9720-61D1EA1F98F7}" type="datetimeFigureOut">
              <a:rPr lang="en-GB" smtClean="0"/>
              <a:t>14/10/2021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420422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217D8A-7FFB-4436-9720-61D1EA1F98F7}" type="datetimeFigureOut">
              <a:rPr lang="en-GB" smtClean="0"/>
              <a:t>14/10/2021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3559850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217D8A-7FFB-4436-9720-61D1EA1F98F7}" type="datetimeFigureOut">
              <a:rPr lang="en-GB" smtClean="0"/>
              <a:t>14/10/2021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3000703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17D8A-7FFB-4436-9720-61D1EA1F98F7}" type="datetimeFigureOut">
              <a:rPr lang="en-GB" smtClean="0"/>
              <a:t>14/10/2021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1224619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217D8A-7FFB-4436-9720-61D1EA1F98F7}" type="datetimeFigureOut">
              <a:rPr lang="en-GB" smtClean="0"/>
              <a:t>14/10/2021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97597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217D8A-7FFB-4436-9720-61D1EA1F98F7}" type="datetimeFigureOut">
              <a:rPr lang="en-GB" smtClean="0"/>
              <a:t>14/10/2021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402654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217D8A-7FFB-4436-9720-61D1EA1F98F7}" type="datetimeFigureOut">
              <a:rPr lang="en-GB" smtClean="0"/>
              <a:t>14/10/2021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2533891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217D8A-7FFB-4436-9720-61D1EA1F98F7}" type="datetimeFigureOut">
              <a:rPr lang="en-GB" smtClean="0"/>
              <a:t>14/10/2021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275615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C4217D8A-7FFB-4436-9720-61D1EA1F98F7}" type="datetimeFigureOut">
              <a:rPr lang="en-GB" smtClean="0"/>
              <a:t>14/10/2021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7001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C4217D8A-7FFB-4436-9720-61D1EA1F98F7}" type="datetimeFigureOut">
              <a:rPr lang="en-GB" smtClean="0"/>
              <a:t>14/10/2021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6AF4A0-24A8-46B9-8B82-5174039CD186}" type="slidenum">
              <a:rPr lang="en-GB" smtClean="0"/>
              <a:t>‹#›</a:t>
            </a:fld>
            <a:endParaRPr lang="en-GB"/>
          </a:p>
        </p:txBody>
      </p:sp>
    </p:spTree>
    <p:extLst>
      <p:ext uri="{BB962C8B-B14F-4D97-AF65-F5344CB8AC3E}">
        <p14:creationId xmlns:p14="http://schemas.microsoft.com/office/powerpoint/2010/main" val="219135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picture containing shape&#10;&#10;Description automatically generated">
            <a:extLst>
              <a:ext uri="{FF2B5EF4-FFF2-40B4-BE49-F238E27FC236}">
                <a16:creationId xmlns:a16="http://schemas.microsoft.com/office/drawing/2014/main" id="{FDD0018D-8D7C-4C28-A22A-3B19D70E2075}"/>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4" t="3981" r="-4"/>
          <a:stretch/>
        </p:blipFill>
        <p:spPr>
          <a:xfrm>
            <a:off x="563" y="0"/>
            <a:ext cx="7559112" cy="10266125"/>
          </a:xfrm>
          <a:prstGeom prst="rect">
            <a:avLst/>
          </a:prstGeom>
        </p:spPr>
      </p:pic>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C4217D8A-7FFB-4436-9720-61D1EA1F98F7}" type="datetimeFigureOut">
              <a:rPr lang="en-GB" smtClean="0"/>
              <a:t>14/10/2021</a:t>
            </a:fld>
            <a:endParaRPr lang="en-GB"/>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B26AF4A0-24A8-46B9-8B82-5174039CD186}" type="slidenum">
              <a:rPr lang="en-GB" smtClean="0"/>
              <a:t>‹#›</a:t>
            </a:fld>
            <a:endParaRPr lang="en-GB"/>
          </a:p>
        </p:txBody>
      </p:sp>
      <p:sp>
        <p:nvSpPr>
          <p:cNvPr id="10" name="TextBox 9">
            <a:extLst>
              <a:ext uri="{FF2B5EF4-FFF2-40B4-BE49-F238E27FC236}">
                <a16:creationId xmlns:a16="http://schemas.microsoft.com/office/drawing/2014/main" id="{855C8735-7BDC-4245-B5A5-E95FC407A5AD}"/>
              </a:ext>
            </a:extLst>
          </p:cNvPr>
          <p:cNvSpPr txBox="1"/>
          <p:nvPr userDrawn="1"/>
        </p:nvSpPr>
        <p:spPr>
          <a:xfrm>
            <a:off x="412406" y="182191"/>
            <a:ext cx="5924282" cy="307777"/>
          </a:xfrm>
          <a:prstGeom prst="rect">
            <a:avLst/>
          </a:prstGeom>
          <a:noFill/>
        </p:spPr>
        <p:txBody>
          <a:bodyPr wrap="square" rtlCol="0">
            <a:spAutoFit/>
          </a:bodyPr>
          <a:lstStyle/>
          <a:p>
            <a:r>
              <a:rPr lang="en-GB" sz="1400" b="1" dirty="0"/>
              <a:t>World Food Day – IEC Social Media Toolkit</a:t>
            </a:r>
          </a:p>
        </p:txBody>
      </p:sp>
    </p:spTree>
    <p:extLst>
      <p:ext uri="{BB962C8B-B14F-4D97-AF65-F5344CB8AC3E}">
        <p14:creationId xmlns:p14="http://schemas.microsoft.com/office/powerpoint/2010/main" val="11319744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J8ChZ0H5gfY" TargetMode="External"/><Relationship Id="rId2" Type="http://schemas.openxmlformats.org/officeDocument/2006/relationships/hyperlink" Target="https://bit.ly/3mR0g4V"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bit.ly/3mR0g4V" TargetMode="External"/><Relationship Id="rId2" Type="http://schemas.openxmlformats.org/officeDocument/2006/relationships/hyperlink" Target="https://www.youtube.com/watch?v=J8ChZ0H5gf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66C2F5-AA2A-4804-BC6C-E14FBC5D3F2E}"/>
              </a:ext>
            </a:extLst>
          </p:cNvPr>
          <p:cNvSpPr txBox="1"/>
          <p:nvPr/>
        </p:nvSpPr>
        <p:spPr>
          <a:xfrm>
            <a:off x="457197" y="800596"/>
            <a:ext cx="6645275" cy="369332"/>
          </a:xfrm>
          <a:prstGeom prst="rect">
            <a:avLst/>
          </a:prstGeom>
          <a:noFill/>
        </p:spPr>
        <p:txBody>
          <a:bodyPr wrap="square" rtlCol="0">
            <a:spAutoFit/>
          </a:bodyPr>
          <a:lstStyle/>
          <a:p>
            <a:r>
              <a:rPr lang="en-GB" dirty="0">
                <a:latin typeface="Montserrat SemiBold" panose="00000700000000000000" pitchFamily="2" charset="0"/>
              </a:rPr>
              <a:t>When is an egg not just an egg? </a:t>
            </a:r>
          </a:p>
        </p:txBody>
      </p:sp>
      <p:graphicFrame>
        <p:nvGraphicFramePr>
          <p:cNvPr id="4" name="Table 4">
            <a:extLst>
              <a:ext uri="{FF2B5EF4-FFF2-40B4-BE49-F238E27FC236}">
                <a16:creationId xmlns:a16="http://schemas.microsoft.com/office/drawing/2014/main" id="{27392910-B8E3-4A18-BCE6-CA31E1BEDE34}"/>
              </a:ext>
            </a:extLst>
          </p:cNvPr>
          <p:cNvGraphicFramePr>
            <a:graphicFrameLocks noGrp="1"/>
          </p:cNvGraphicFramePr>
          <p:nvPr>
            <p:extLst>
              <p:ext uri="{D42A27DB-BD31-4B8C-83A1-F6EECF244321}">
                <p14:modId xmlns:p14="http://schemas.microsoft.com/office/powerpoint/2010/main" val="343556603"/>
              </p:ext>
            </p:extLst>
          </p:nvPr>
        </p:nvGraphicFramePr>
        <p:xfrm>
          <a:off x="457196" y="6321645"/>
          <a:ext cx="6645276" cy="4144590"/>
        </p:xfrm>
        <a:graphic>
          <a:graphicData uri="http://schemas.openxmlformats.org/drawingml/2006/table">
            <a:tbl>
              <a:tblPr firstRow="1" bandRow="1">
                <a:tableStyleId>{2D5ABB26-0587-4C30-8999-92F81FD0307C}</a:tableStyleId>
              </a:tblPr>
              <a:tblGrid>
                <a:gridCol w="6645276">
                  <a:extLst>
                    <a:ext uri="{9D8B030D-6E8A-4147-A177-3AD203B41FA5}">
                      <a16:colId xmlns:a16="http://schemas.microsoft.com/office/drawing/2014/main" val="694386209"/>
                    </a:ext>
                  </a:extLst>
                </a:gridCol>
              </a:tblGrid>
              <a:tr h="1858590">
                <a:tc>
                  <a:txBody>
                    <a:bodyPr/>
                    <a:lstStyle/>
                    <a:p>
                      <a:pPr marL="0" indent="0">
                        <a:spcAft>
                          <a:spcPts val="1200"/>
                        </a:spcAft>
                        <a:buFont typeface="Arial" panose="020B0604020202020204" pitchFamily="34" charset="0"/>
                        <a:buNone/>
                      </a:pPr>
                      <a:r>
                        <a:rPr lang="en-GB" sz="1200" dirty="0"/>
                        <a:t>Did you know that eggs can change the world? They can… </a:t>
                      </a:r>
                    </a:p>
                    <a:p>
                      <a:pPr marL="0" indent="0">
                        <a:spcAft>
                          <a:spcPts val="1200"/>
                        </a:spcAft>
                        <a:buFont typeface="Arial" panose="020B0604020202020204" pitchFamily="34" charset="0"/>
                        <a:buNone/>
                      </a:pPr>
                      <a:r>
                        <a:rPr lang="en-GB" sz="1200" dirty="0"/>
                        <a:t>⛽️ fuel nations </a:t>
                      </a:r>
                    </a:p>
                    <a:p>
                      <a:pPr marL="0" indent="0">
                        <a:spcAft>
                          <a:spcPts val="1200"/>
                        </a:spcAft>
                        <a:buFont typeface="Arial" panose="020B0604020202020204" pitchFamily="34" charset="0"/>
                        <a:buNone/>
                      </a:pPr>
                      <a:r>
                        <a:rPr lang="en-GB" sz="1200" dirty="0"/>
                        <a:t>♥️ bring families together </a:t>
                      </a:r>
                    </a:p>
                    <a:p>
                      <a:pPr marL="0" indent="0">
                        <a:spcAft>
                          <a:spcPts val="1200"/>
                        </a:spcAft>
                        <a:buFont typeface="Arial" panose="020B0604020202020204" pitchFamily="34" charset="0"/>
                        <a:buNone/>
                      </a:pPr>
                      <a:r>
                        <a:rPr lang="en-GB" sz="1200" dirty="0"/>
                        <a:t>💫 and be a culture’s star ingredient </a:t>
                      </a:r>
                    </a:p>
                    <a:p>
                      <a:pPr marL="0" indent="0">
                        <a:spcAft>
                          <a:spcPts val="1200"/>
                        </a:spcAft>
                        <a:buFont typeface="Arial" panose="020B0604020202020204" pitchFamily="34" charset="0"/>
                        <a:buNone/>
                      </a:pPr>
                      <a:r>
                        <a:rPr lang="en-GB" sz="1200" dirty="0"/>
                        <a:t>Eggs are good food – and good food is everything ⭐</a:t>
                      </a:r>
                    </a:p>
                    <a:p>
                      <a:pPr marL="0" indent="0">
                        <a:spcAft>
                          <a:spcPts val="1200"/>
                        </a:spcAft>
                        <a:buFont typeface="Arial" panose="020B0604020202020204" pitchFamily="34" charset="0"/>
                        <a:buNone/>
                      </a:pPr>
                      <a:r>
                        <a:rPr lang="en-GB" sz="1200" dirty="0">
                          <a:hlinkClick r:id="rId2"/>
                        </a:rPr>
                        <a:t>https://bit.ly/3mR0g4V</a:t>
                      </a:r>
                      <a:endParaRPr lang="en-GB" sz="1200" dirty="0"/>
                    </a:p>
                    <a:p>
                      <a:pPr marL="0" indent="0">
                        <a:spcAft>
                          <a:spcPts val="1200"/>
                        </a:spcAft>
                        <a:buFont typeface="Arial" panose="020B0604020202020204" pitchFamily="34" charset="0"/>
                        <a:buNone/>
                      </a:pPr>
                      <a:r>
                        <a:rPr lang="en-GB" sz="1200" dirty="0"/>
                        <a:t>#WorldFoodDay #EggsForAll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2819323"/>
                  </a:ext>
                </a:extLst>
              </a:tr>
              <a:tr h="1858590">
                <a:tc>
                  <a:txBody>
                    <a:bodyPr/>
                    <a:lstStyle/>
                    <a:p>
                      <a:pPr marL="0" indent="0">
                        <a:spcAft>
                          <a:spcPts val="1200"/>
                        </a:spcAft>
                        <a:buFont typeface="Arial" panose="020B0604020202020204" pitchFamily="34" charset="0"/>
                        <a:buNone/>
                      </a:pPr>
                      <a:r>
                        <a:rPr lang="en-GB" sz="1200" dirty="0"/>
                        <a:t>Egg production transforms the lives of individuals, families, communities and entire populations around the world 🥚🌏❤️</a:t>
                      </a:r>
                    </a:p>
                    <a:p>
                      <a:pPr marL="0" indent="0">
                        <a:spcAft>
                          <a:spcPts val="1200"/>
                        </a:spcAft>
                        <a:buFont typeface="Arial" panose="020B0604020202020204" pitchFamily="34" charset="0"/>
                        <a:buNone/>
                      </a:pPr>
                      <a:r>
                        <a:rPr lang="en-GB" sz="1200" dirty="0"/>
                        <a:t>Watch this United Nations video to find out how! </a:t>
                      </a:r>
                    </a:p>
                    <a:p>
                      <a:pPr marL="0" marR="0" lvl="0" indent="0" algn="l" defTabSz="755934" rtl="0" eaLnBrk="1" fontAlgn="auto" latinLnBrk="0" hangingPunct="1">
                        <a:lnSpc>
                          <a:spcPct val="100000"/>
                        </a:lnSpc>
                        <a:spcBef>
                          <a:spcPts val="0"/>
                        </a:spcBef>
                        <a:spcAft>
                          <a:spcPts val="1200"/>
                        </a:spcAft>
                        <a:buClrTx/>
                        <a:buSzTx/>
                        <a:buFont typeface="Arial" panose="020B0604020202020204" pitchFamily="34" charset="0"/>
                        <a:buNone/>
                        <a:tabLst/>
                        <a:defRPr/>
                      </a:pPr>
                      <a:r>
                        <a:rPr lang="en-GB" sz="1200" dirty="0"/>
                        <a:t>https://bit.ly/3mR0g4V</a:t>
                      </a:r>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#WorldFoodDay #GoodFood4All #EggsForAll</a:t>
                      </a:r>
                    </a:p>
                    <a:p>
                      <a:pPr marL="0" indent="0">
                        <a:spcAft>
                          <a:spcPts val="1200"/>
                        </a:spcAft>
                        <a:buFont typeface="Arial" panose="020B0604020202020204" pitchFamily="34" charset="0"/>
                        <a:buNone/>
                      </a:pPr>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5229660"/>
                  </a:ext>
                </a:extLst>
              </a:tr>
            </a:tbl>
          </a:graphicData>
        </a:graphic>
      </p:graphicFrame>
      <p:sp>
        <p:nvSpPr>
          <p:cNvPr id="14" name="TextBox 13">
            <a:extLst>
              <a:ext uri="{FF2B5EF4-FFF2-40B4-BE49-F238E27FC236}">
                <a16:creationId xmlns:a16="http://schemas.microsoft.com/office/drawing/2014/main" id="{87CB968A-124A-4D6E-AEC0-3AC0489B45EC}"/>
              </a:ext>
            </a:extLst>
          </p:cNvPr>
          <p:cNvSpPr txBox="1"/>
          <p:nvPr/>
        </p:nvSpPr>
        <p:spPr>
          <a:xfrm>
            <a:off x="457197" y="1169928"/>
            <a:ext cx="6645275" cy="1481496"/>
          </a:xfrm>
          <a:prstGeom prst="rect">
            <a:avLst/>
          </a:prstGeom>
          <a:noFill/>
        </p:spPr>
        <p:txBody>
          <a:bodyPr wrap="square">
            <a:spAutoFit/>
          </a:bodyPr>
          <a:lstStyle/>
          <a:p>
            <a:pPr marL="0" indent="0">
              <a:lnSpc>
                <a:spcPct val="120000"/>
              </a:lnSpc>
              <a:spcAft>
                <a:spcPts val="600"/>
              </a:spcAft>
              <a:buNone/>
            </a:pPr>
            <a:r>
              <a:rPr lang="en-GB" sz="1200" dirty="0"/>
              <a:t>To celebrate World Food Day on 16 October, the UN has named eggs as one of its two star ingredients and developed a new film to promote the power of eggs. </a:t>
            </a:r>
          </a:p>
          <a:p>
            <a:pPr marL="0" indent="0">
              <a:lnSpc>
                <a:spcPct val="120000"/>
              </a:lnSpc>
              <a:spcAft>
                <a:spcPts val="600"/>
              </a:spcAft>
              <a:buNone/>
            </a:pPr>
            <a:r>
              <a:rPr lang="en-GB" sz="1200" dirty="0"/>
              <a:t>This offers a unique opportunity for the egg industry to promote the egg, fully endorsed by the United Nations. Please share the below social media messages on World Food Day alongside the video to promote the valuable role our industry plays in feeding the world. </a:t>
            </a:r>
          </a:p>
        </p:txBody>
      </p:sp>
      <p:pic>
        <p:nvPicPr>
          <p:cNvPr id="1026" name="Picture 2">
            <a:hlinkClick r:id="rId3"/>
            <a:extLst>
              <a:ext uri="{FF2B5EF4-FFF2-40B4-BE49-F238E27FC236}">
                <a16:creationId xmlns:a16="http://schemas.microsoft.com/office/drawing/2014/main" id="{49A37182-31B9-4C01-B277-74E78ADE1F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0179" y="2737974"/>
            <a:ext cx="5499310" cy="284088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hlinkClick r:id="rId3"/>
            <a:extLst>
              <a:ext uri="{FF2B5EF4-FFF2-40B4-BE49-F238E27FC236}">
                <a16:creationId xmlns:a16="http://schemas.microsoft.com/office/drawing/2014/main" id="{0E48076C-D352-4C65-805F-E553B1E65171}"/>
              </a:ext>
            </a:extLst>
          </p:cNvPr>
          <p:cNvSpPr/>
          <p:nvPr/>
        </p:nvSpPr>
        <p:spPr>
          <a:xfrm>
            <a:off x="1030179" y="5689080"/>
            <a:ext cx="5499310" cy="4121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Watch the video and share on social media now</a:t>
            </a:r>
          </a:p>
        </p:txBody>
      </p:sp>
    </p:spTree>
    <p:extLst>
      <p:ext uri="{BB962C8B-B14F-4D97-AF65-F5344CB8AC3E}">
        <p14:creationId xmlns:p14="http://schemas.microsoft.com/office/powerpoint/2010/main" val="1570788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27392910-B8E3-4A18-BCE6-CA31E1BEDE34}"/>
              </a:ext>
            </a:extLst>
          </p:cNvPr>
          <p:cNvGraphicFramePr>
            <a:graphicFrameLocks noGrp="1"/>
          </p:cNvGraphicFramePr>
          <p:nvPr>
            <p:extLst>
              <p:ext uri="{D42A27DB-BD31-4B8C-83A1-F6EECF244321}">
                <p14:modId xmlns:p14="http://schemas.microsoft.com/office/powerpoint/2010/main" val="3829639830"/>
              </p:ext>
            </p:extLst>
          </p:nvPr>
        </p:nvGraphicFramePr>
        <p:xfrm>
          <a:off x="457199" y="955971"/>
          <a:ext cx="6645276" cy="9260731"/>
        </p:xfrm>
        <a:graphic>
          <a:graphicData uri="http://schemas.openxmlformats.org/drawingml/2006/table">
            <a:tbl>
              <a:tblPr firstRow="1" bandRow="1">
                <a:tableStyleId>{2D5ABB26-0587-4C30-8999-92F81FD0307C}</a:tableStyleId>
              </a:tblPr>
              <a:tblGrid>
                <a:gridCol w="6645276">
                  <a:extLst>
                    <a:ext uri="{9D8B030D-6E8A-4147-A177-3AD203B41FA5}">
                      <a16:colId xmlns:a16="http://schemas.microsoft.com/office/drawing/2014/main" val="694386209"/>
                    </a:ext>
                  </a:extLst>
                </a:gridCol>
              </a:tblGrid>
              <a:tr h="1876027">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 This #WorldFoodDay2021, let’s talk about eggs! 🥚</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They nourish children, fuel progress and can help secure the whole world’s future. Eggs are good food, and good food is everything. </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hlinkClick r:id="rId2"/>
                      </a:endParaRPr>
                    </a:p>
                    <a:p>
                      <a:pPr marL="0" indent="0">
                        <a:spcAft>
                          <a:spcPts val="1200"/>
                        </a:spcAft>
                        <a:buFont typeface="Arial" panose="020B0604020202020204" pitchFamily="34" charset="0"/>
                        <a:buNone/>
                      </a:pPr>
                      <a:r>
                        <a:rPr lang="en-GB" sz="1200" dirty="0"/>
                        <a:t>https://bit.ly/3mR0g4V</a:t>
                      </a:r>
                    </a:p>
                    <a:p>
                      <a:pPr marL="0" indent="0">
                        <a:spcAft>
                          <a:spcPts val="1200"/>
                        </a:spcAft>
                        <a:buFont typeface="Arial" panose="020B0604020202020204" pitchFamily="34" charset="0"/>
                        <a:buNone/>
                      </a:pPr>
                      <a:r>
                        <a:rPr lang="en-GB" sz="1200" dirty="0"/>
                        <a:t>#WorldFoodDay #GoodFood4All #EggsForAll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2819323"/>
                  </a:ext>
                </a:extLst>
              </a:tr>
              <a:tr h="1846176">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An egg 🥚 may be small – but it can be the whole world’s future. </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Watch this egg-</a:t>
                      </a:r>
                      <a:r>
                        <a:rPr lang="en-GB" sz="1200" dirty="0" err="1"/>
                        <a:t>cellent</a:t>
                      </a:r>
                      <a:r>
                        <a:rPr lang="en-GB" sz="1200" dirty="0"/>
                        <a:t> video from @FoodSystems to find out how…</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hlinkClick r:id="rId3"/>
                        </a:rPr>
                        <a:t>https://bit.ly/3mR0g4V</a:t>
                      </a:r>
                      <a:r>
                        <a:rPr lang="en-GB" sz="1200" dirty="0"/>
                        <a:t> </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#WorldFoodDay #GoodFood4All  #EggsForAll</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3270375"/>
                  </a:ext>
                </a:extLst>
              </a:tr>
              <a:tr h="1846176">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This 👉🥚 isn’t just an egg. It could bring a family together ❤️, keep a child in school 🎒📚, or fuel a brighter future 🌱</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Eggs are good food – and good food is everything. </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https://bit.ly/3mR0g4V</a:t>
                      </a:r>
                    </a:p>
                    <a:p>
                      <a:pPr marL="0" marR="0" lvl="0" indent="0" algn="l" defTabSz="755934"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755934" rtl="0" eaLnBrk="1" fontAlgn="auto" latinLnBrk="0" hangingPunct="1">
                        <a:lnSpc>
                          <a:spcPct val="100000"/>
                        </a:lnSpc>
                        <a:spcBef>
                          <a:spcPts val="0"/>
                        </a:spcBef>
                        <a:spcAft>
                          <a:spcPts val="0"/>
                        </a:spcAft>
                        <a:buClrTx/>
                        <a:buSzTx/>
                        <a:buFontTx/>
                        <a:buNone/>
                        <a:tabLst/>
                        <a:defRPr/>
                      </a:pPr>
                      <a:r>
                        <a:rPr lang="en-GB" sz="1200" dirty="0"/>
                        <a:t>#WorldFoodDay #GoodFood4All #EggsForAll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8004054"/>
                  </a:ext>
                </a:extLst>
              </a:tr>
              <a:tr h="1846176">
                <a:tc>
                  <a:txBody>
                    <a:bodyPr/>
                    <a:lstStyle/>
                    <a:p>
                      <a:pPr marL="0" indent="0">
                        <a:spcAft>
                          <a:spcPts val="1200"/>
                        </a:spcAft>
                        <a:buFont typeface="Arial" panose="020B0604020202020204" pitchFamily="34" charset="0"/>
                        <a:buNone/>
                      </a:pPr>
                      <a:r>
                        <a:rPr lang="en-GB" sz="1200" dirty="0"/>
                        <a:t>Eggs are an everyday ingredient with an extraordinary power. </a:t>
                      </a:r>
                    </a:p>
                    <a:p>
                      <a:pPr marL="0" indent="0">
                        <a:spcAft>
                          <a:spcPts val="1200"/>
                        </a:spcAft>
                        <a:buFont typeface="Arial" panose="020B0604020202020204" pitchFamily="34" charset="0"/>
                        <a:buNone/>
                      </a:pPr>
                      <a:r>
                        <a:rPr lang="en-GB" sz="1200" dirty="0"/>
                        <a:t>They are accessible to people worldwide, they’re nutritious and they’re full of potential – bringing people together and fuelling our futures. </a:t>
                      </a:r>
                    </a:p>
                    <a:p>
                      <a:pPr marL="0" indent="0">
                        <a:spcAft>
                          <a:spcPts val="1200"/>
                        </a:spcAft>
                        <a:buFont typeface="Arial" panose="020B0604020202020204" pitchFamily="34" charset="0"/>
                        <a:buNone/>
                      </a:pPr>
                      <a:r>
                        <a:rPr lang="en-GB" sz="1200" dirty="0"/>
                        <a:t>Enjoy one of the world’s ⭐ingredients! </a:t>
                      </a:r>
                    </a:p>
                    <a:p>
                      <a:pPr marL="0" indent="0">
                        <a:spcAft>
                          <a:spcPts val="1200"/>
                        </a:spcAft>
                        <a:buFont typeface="Arial" panose="020B0604020202020204" pitchFamily="34" charset="0"/>
                        <a:buNone/>
                      </a:pPr>
                      <a:r>
                        <a:rPr lang="en-GB" sz="1200" dirty="0"/>
                        <a:t>https://bit.ly/3mR0g4V</a:t>
                      </a:r>
                    </a:p>
                    <a:p>
                      <a:pPr marL="0" indent="0">
                        <a:spcAft>
                          <a:spcPts val="1200"/>
                        </a:spcAft>
                        <a:buFont typeface="Arial" panose="020B0604020202020204" pitchFamily="34" charset="0"/>
                        <a:buNone/>
                      </a:pPr>
                      <a:r>
                        <a:rPr lang="en-GB" sz="1200" dirty="0"/>
                        <a:t>#WorldFoodDay #GoodFood4All #EggsForAll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2893911"/>
                  </a:ext>
                </a:extLst>
              </a:tr>
              <a:tr h="1846176">
                <a:tc>
                  <a:txBody>
                    <a:bodyPr/>
                    <a:lstStyle/>
                    <a:p>
                      <a:pPr marL="0" indent="0">
                        <a:spcAft>
                          <a:spcPts val="1200"/>
                        </a:spcAft>
                        <a:buFont typeface="Arial" panose="020B0604020202020204" pitchFamily="34" charset="0"/>
                        <a:buNone/>
                      </a:pPr>
                      <a:r>
                        <a:rPr lang="en-GB" sz="1200" dirty="0"/>
                        <a:t>The global egg sector helps create resilient and sustainable food systems, providing high-quality nutrition for all 🥚🌏❤️</a:t>
                      </a:r>
                    </a:p>
                    <a:p>
                      <a:pPr marL="0" marR="0" lvl="0" indent="0" algn="l" defTabSz="755934" rtl="0" eaLnBrk="1" fontAlgn="auto" latinLnBrk="0" hangingPunct="1">
                        <a:lnSpc>
                          <a:spcPct val="100000"/>
                        </a:lnSpc>
                        <a:spcBef>
                          <a:spcPts val="0"/>
                        </a:spcBef>
                        <a:spcAft>
                          <a:spcPts val="1200"/>
                        </a:spcAft>
                        <a:buClrTx/>
                        <a:buSzTx/>
                        <a:buFont typeface="Arial" panose="020B0604020202020204" pitchFamily="34" charset="0"/>
                        <a:buNone/>
                        <a:tabLst/>
                        <a:defRPr/>
                      </a:pPr>
                      <a:r>
                        <a:rPr lang="en-GB" sz="1200" dirty="0"/>
                        <a:t>Enjoy one of the world’s ⭐ingredients this #WorldFoodDay </a:t>
                      </a:r>
                    </a:p>
                    <a:p>
                      <a:pPr marL="0" marR="0" lvl="0" indent="0" algn="l" defTabSz="755934" rtl="0" eaLnBrk="1" fontAlgn="auto" latinLnBrk="0" hangingPunct="1">
                        <a:lnSpc>
                          <a:spcPct val="100000"/>
                        </a:lnSpc>
                        <a:spcBef>
                          <a:spcPts val="0"/>
                        </a:spcBef>
                        <a:spcAft>
                          <a:spcPts val="1200"/>
                        </a:spcAft>
                        <a:buClrTx/>
                        <a:buSzTx/>
                        <a:buFont typeface="Arial" panose="020B0604020202020204" pitchFamily="34" charset="0"/>
                        <a:buNone/>
                        <a:tabLst/>
                        <a:defRPr/>
                      </a:pPr>
                      <a:r>
                        <a:rPr lang="en-GB" sz="1200" dirty="0"/>
                        <a:t>https://bit.ly/3mR0g4V</a:t>
                      </a:r>
                    </a:p>
                    <a:p>
                      <a:pPr marL="0" marR="0" lvl="0" indent="0" algn="l" defTabSz="755934" rtl="0" eaLnBrk="1" fontAlgn="auto" latinLnBrk="0" hangingPunct="1">
                        <a:lnSpc>
                          <a:spcPct val="100000"/>
                        </a:lnSpc>
                        <a:spcBef>
                          <a:spcPts val="0"/>
                        </a:spcBef>
                        <a:spcAft>
                          <a:spcPts val="1200"/>
                        </a:spcAft>
                        <a:buClrTx/>
                        <a:buSzTx/>
                        <a:buFont typeface="Arial" panose="020B0604020202020204" pitchFamily="34" charset="0"/>
                        <a:buNone/>
                        <a:tabLst/>
                        <a:defRPr/>
                      </a:pPr>
                      <a:r>
                        <a:rPr lang="en-GB" sz="1200" dirty="0"/>
                        <a:t>#GoodFood4All #EggsForAll</a:t>
                      </a:r>
                    </a:p>
                    <a:p>
                      <a:pPr marL="0" indent="0">
                        <a:spcAft>
                          <a:spcPts val="1200"/>
                        </a:spcAft>
                        <a:buFont typeface="Arial" panose="020B0604020202020204" pitchFamily="34" charset="0"/>
                        <a:buNone/>
                      </a:pPr>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5896435"/>
                  </a:ext>
                </a:extLst>
              </a:tr>
            </a:tbl>
          </a:graphicData>
        </a:graphic>
      </p:graphicFrame>
    </p:spTree>
    <p:extLst>
      <p:ext uri="{BB962C8B-B14F-4D97-AF65-F5344CB8AC3E}">
        <p14:creationId xmlns:p14="http://schemas.microsoft.com/office/powerpoint/2010/main" val="844233517"/>
      </p:ext>
    </p:extLst>
  </p:cSld>
  <p:clrMapOvr>
    <a:masterClrMapping/>
  </p:clrMapOvr>
</p:sld>
</file>

<file path=ppt/theme/theme1.xml><?xml version="1.0" encoding="utf-8"?>
<a:theme xmlns:a="http://schemas.openxmlformats.org/drawingml/2006/main" name="Office Theme">
  <a:themeElements>
    <a:clrScheme name="Custom 3">
      <a:dk1>
        <a:srgbClr val="2A4263"/>
      </a:dk1>
      <a:lt1>
        <a:srgbClr val="FFFFFF"/>
      </a:lt1>
      <a:dk2>
        <a:srgbClr val="33668A"/>
      </a:dk2>
      <a:lt2>
        <a:srgbClr val="F0F0EF"/>
      </a:lt2>
      <a:accent1>
        <a:srgbClr val="FAB94B"/>
      </a:accent1>
      <a:accent2>
        <a:srgbClr val="33668A"/>
      </a:accent2>
      <a:accent3>
        <a:srgbClr val="EB5A68"/>
      </a:accent3>
      <a:accent4>
        <a:srgbClr val="2A4263"/>
      </a:accent4>
      <a:accent5>
        <a:srgbClr val="FAB94B"/>
      </a:accent5>
      <a:accent6>
        <a:srgbClr val="2A4263"/>
      </a:accent6>
      <a:hlink>
        <a:srgbClr val="2A4263"/>
      </a:hlink>
      <a:folHlink>
        <a:srgbClr val="EB5A68"/>
      </a:folHlink>
    </a:clrScheme>
    <a:fontScheme name="Custom 1">
      <a:majorFont>
        <a:latin typeface="Montserrat SemiBold"/>
        <a:ea typeface=""/>
        <a:cs typeface=""/>
      </a:majorFont>
      <a:minorFont>
        <a:latin typeface="Montserra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427</Words>
  <Application>Microsoft Office PowerPoint</Application>
  <PresentationFormat>Custom</PresentationFormat>
  <Paragraphs>44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Montserrat</vt:lpstr>
      <vt:lpstr>Montserrat SemiBold</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at IEC</dc:creator>
  <cp:lastModifiedBy>Mary at IEC</cp:lastModifiedBy>
  <cp:revision>107</cp:revision>
  <cp:lastPrinted>2021-03-30T14:20:47Z</cp:lastPrinted>
  <dcterms:created xsi:type="dcterms:W3CDTF">2021-02-05T11:42:31Z</dcterms:created>
  <dcterms:modified xsi:type="dcterms:W3CDTF">2021-10-14T16:13:24Z</dcterms:modified>
</cp:coreProperties>
</file>